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72" r:id="rId3"/>
    <p:sldId id="260" r:id="rId4"/>
    <p:sldId id="268" r:id="rId5"/>
    <p:sldId id="269" r:id="rId6"/>
    <p:sldId id="270" r:id="rId7"/>
    <p:sldId id="276" r:id="rId8"/>
    <p:sldId id="278" r:id="rId9"/>
    <p:sldId id="279"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58" d="100"/>
          <a:sy n="158" d="100"/>
        </p:scale>
        <p:origin x="162" y="22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10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C0E410-3453-47FB-969B-8B53A62EBA2D}" type="datetimeFigureOut">
              <a:rPr lang="en-US" sz="1100" smtClean="0"/>
              <a:t>2/4/2020</a:t>
            </a:fld>
            <a:endParaRPr lang="en-US" sz="11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175B3F-C28B-4332-9D9B-BCE3842811F4}" type="slidenum">
              <a:rPr lang="en-US" sz="1100" smtClean="0"/>
              <a:t>‹#›</a:t>
            </a:fld>
            <a:endParaRPr lang="en-US" sz="1100"/>
          </a:p>
        </p:txBody>
      </p:sp>
    </p:spTree>
    <p:extLst>
      <p:ext uri="{BB962C8B-B14F-4D97-AF65-F5344CB8AC3E}">
        <p14:creationId xmlns:p14="http://schemas.microsoft.com/office/powerpoint/2010/main" val="1142163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1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100"/>
            </a:lvl1pPr>
          </a:lstStyle>
          <a:p>
            <a:fld id="{8E079E05-35F4-45EE-9427-DF71016E04AC}" type="datetimeFigureOut">
              <a:rPr lang="en-US" smtClean="0"/>
              <a:pPr/>
              <a:t>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100"/>
            </a:lvl1pPr>
          </a:lstStyle>
          <a:p>
            <a:fld id="{2E625995-3DE0-4606-AD64-207ADC7E91D8}" type="slidenum">
              <a:rPr lang="en-US" smtClean="0"/>
              <a:pPr/>
              <a:t>‹#›</a:t>
            </a:fld>
            <a:endParaRPr lang="en-US"/>
          </a:p>
        </p:txBody>
      </p:sp>
    </p:spTree>
    <p:extLst>
      <p:ext uri="{BB962C8B-B14F-4D97-AF65-F5344CB8AC3E}">
        <p14:creationId xmlns:p14="http://schemas.microsoft.com/office/powerpoint/2010/main" val="347968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58" y="-19050"/>
            <a:ext cx="9169716" cy="5162550"/>
          </a:xfrm>
          <a:prstGeom prst="rect">
            <a:avLst/>
          </a:prstGeom>
        </p:spPr>
      </p:pic>
      <p:sp>
        <p:nvSpPr>
          <p:cNvPr id="5" name="Rectangle 2"/>
          <p:cNvSpPr>
            <a:spLocks noGrp="1" noChangeArrowheads="1"/>
          </p:cNvSpPr>
          <p:nvPr userDrawn="1">
            <p:ph type="ctrTitle"/>
          </p:nvPr>
        </p:nvSpPr>
        <p:spPr>
          <a:xfrm>
            <a:off x="685800" y="1317307"/>
            <a:ext cx="7772400" cy="492443"/>
          </a:xfrm>
        </p:spPr>
        <p:txBody>
          <a:bodyPr wrap="square" lIns="0" anchor="b" anchorCtr="0">
            <a:spAutoFit/>
          </a:bodyPr>
          <a:lstStyle>
            <a:lvl1pPr algn="ctr">
              <a:defRPr sz="3200" b="1"/>
            </a:lvl1pPr>
          </a:lstStyle>
          <a:p>
            <a:r>
              <a:rPr lang="en-US"/>
              <a:t>Click to edit Master title style</a:t>
            </a:r>
            <a:endParaRPr lang="en-US" dirty="0"/>
          </a:p>
        </p:txBody>
      </p:sp>
      <p:sp>
        <p:nvSpPr>
          <p:cNvPr id="7" name="Text Placeholder 2"/>
          <p:cNvSpPr>
            <a:spLocks noGrp="1"/>
          </p:cNvSpPr>
          <p:nvPr userDrawn="1">
            <p:ph type="body" sz="quarter" idx="10" hasCustomPrompt="1"/>
          </p:nvPr>
        </p:nvSpPr>
        <p:spPr>
          <a:xfrm>
            <a:off x="533399" y="3741738"/>
            <a:ext cx="2819401"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Meeting Location</a:t>
            </a:r>
          </a:p>
        </p:txBody>
      </p:sp>
      <p:sp>
        <p:nvSpPr>
          <p:cNvPr id="8" name="Text Placeholder 6"/>
          <p:cNvSpPr>
            <a:spLocks noGrp="1"/>
          </p:cNvSpPr>
          <p:nvPr userDrawn="1">
            <p:ph type="body" sz="quarter" idx="11" hasCustomPrompt="1"/>
          </p:nvPr>
        </p:nvSpPr>
        <p:spPr>
          <a:xfrm>
            <a:off x="533399" y="4050030"/>
            <a:ext cx="2819401"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Month xx, 20xx</a:t>
            </a:r>
          </a:p>
        </p:txBody>
      </p:sp>
      <p:sp>
        <p:nvSpPr>
          <p:cNvPr id="10" name="Text Placeholder 9"/>
          <p:cNvSpPr>
            <a:spLocks noGrp="1"/>
          </p:cNvSpPr>
          <p:nvPr userDrawn="1">
            <p:ph type="body" sz="quarter" idx="12"/>
          </p:nvPr>
        </p:nvSpPr>
        <p:spPr>
          <a:xfrm>
            <a:off x="685800" y="1885950"/>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Click to edit Master text styles</a:t>
            </a:r>
          </a:p>
        </p:txBody>
      </p:sp>
      <p:sp>
        <p:nvSpPr>
          <p:cNvPr id="13" name="Rectangle 12">
            <a:extLst>
              <a:ext uri="{FF2B5EF4-FFF2-40B4-BE49-F238E27FC236}">
                <a16:creationId xmlns:a16="http://schemas.microsoft.com/office/drawing/2014/main" id="{A55F2A0B-AA90-4D77-910E-95357189AD13}"/>
              </a:ext>
            </a:extLst>
          </p:cNvPr>
          <p:cNvSpPr/>
          <p:nvPr userDrawn="1"/>
        </p:nvSpPr>
        <p:spPr>
          <a:xfrm>
            <a:off x="6553200" y="3146107"/>
            <a:ext cx="1676400" cy="1226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food, drawing&#10;&#10;Description automatically generated">
            <a:extLst>
              <a:ext uri="{FF2B5EF4-FFF2-40B4-BE49-F238E27FC236}">
                <a16:creationId xmlns:a16="http://schemas.microsoft.com/office/drawing/2014/main" id="{4F686C05-1CDB-4954-86F2-A79EBAFDCE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3842" y="3509734"/>
            <a:ext cx="1303985" cy="1123063"/>
          </a:xfrm>
          <a:prstGeom prst="rect">
            <a:avLst/>
          </a:prstGeom>
        </p:spPr>
      </p:pic>
      <p:pic>
        <p:nvPicPr>
          <p:cNvPr id="12" name="Picture 11" descr="A picture containing toy, drawing&#10;&#10;Description automatically generated">
            <a:extLst>
              <a:ext uri="{FF2B5EF4-FFF2-40B4-BE49-F238E27FC236}">
                <a16:creationId xmlns:a16="http://schemas.microsoft.com/office/drawing/2014/main" id="{703A9816-23E0-4A03-8520-86343E7F2C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0" y="3486150"/>
            <a:ext cx="1178601" cy="974310"/>
          </a:xfrm>
          <a:prstGeom prst="rect">
            <a:avLst/>
          </a:prstGeom>
        </p:spPr>
      </p:pic>
    </p:spTree>
    <p:extLst>
      <p:ext uri="{BB962C8B-B14F-4D97-AF65-F5344CB8AC3E}">
        <p14:creationId xmlns:p14="http://schemas.microsoft.com/office/powerpoint/2010/main" val="183140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p>
            <a:r>
              <a:rPr lang="en-US"/>
              <a:t>Click to edit Master title style</a:t>
            </a:r>
            <a:endParaRPr lang="en-US" dirty="0"/>
          </a:p>
        </p:txBody>
      </p:sp>
      <p:sp>
        <p:nvSpPr>
          <p:cNvPr id="9" name="Content Placeholder 2"/>
          <p:cNvSpPr>
            <a:spLocks noGrp="1"/>
          </p:cNvSpPr>
          <p:nvPr>
            <p:ph idx="14"/>
          </p:nvPr>
        </p:nvSpPr>
        <p:spPr>
          <a:xfrm>
            <a:off x="274320" y="1047750"/>
            <a:ext cx="2057400" cy="3657600"/>
          </a:xfrm>
        </p:spPr>
        <p:txBody>
          <a:bodyPr lIns="27432" tIns="27432" rIns="27432" bIns="27432"/>
          <a:lstStyle>
            <a:lvl1pPr marL="137160" indent="-137160">
              <a:defRPr sz="1400"/>
            </a:lvl1pPr>
            <a:lvl2pPr marL="274320" indent="-137160">
              <a:spcBef>
                <a:spcPts val="300"/>
              </a:spcBef>
              <a:defRPr sz="1200"/>
            </a:lvl2pPr>
            <a:lvl3pPr marL="411480" indent="-137160">
              <a:spcBef>
                <a:spcPts val="300"/>
              </a:spcBef>
              <a:defRPr sz="11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idx="15"/>
          </p:nvPr>
        </p:nvSpPr>
        <p:spPr>
          <a:xfrm>
            <a:off x="463296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1" name="Content Placeholder 2"/>
          <p:cNvSpPr>
            <a:spLocks noGrp="1"/>
          </p:cNvSpPr>
          <p:nvPr>
            <p:ph idx="16"/>
          </p:nvPr>
        </p:nvSpPr>
        <p:spPr>
          <a:xfrm>
            <a:off x="681228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2" name="Content Placeholder 2"/>
          <p:cNvSpPr>
            <a:spLocks noGrp="1"/>
          </p:cNvSpPr>
          <p:nvPr>
            <p:ph idx="17"/>
          </p:nvPr>
        </p:nvSpPr>
        <p:spPr>
          <a:xfrm>
            <a:off x="245364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lgn="l" rtl="0" eaLnBrk="1" fontAlgn="base" hangingPunct="1">
              <a:spcBef>
                <a:spcPts val="300"/>
              </a:spcBef>
              <a:spcAft>
                <a:spcPct val="0"/>
              </a:spcAft>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53396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p>
            <a:r>
              <a:rPr lang="en-US"/>
              <a:t>Click to edit Master title style</a:t>
            </a:r>
            <a:endParaRPr lang="en-US" dirty="0"/>
          </a:p>
        </p:txBody>
      </p:sp>
      <p:sp>
        <p:nvSpPr>
          <p:cNvPr id="10" name="Content Placeholder 2"/>
          <p:cNvSpPr>
            <a:spLocks noGrp="1"/>
          </p:cNvSpPr>
          <p:nvPr>
            <p:ph idx="15"/>
          </p:nvPr>
        </p:nvSpPr>
        <p:spPr>
          <a:xfrm>
            <a:off x="463296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1" name="Content Placeholder 2"/>
          <p:cNvSpPr>
            <a:spLocks noGrp="1"/>
          </p:cNvSpPr>
          <p:nvPr>
            <p:ph idx="16"/>
          </p:nvPr>
        </p:nvSpPr>
        <p:spPr>
          <a:xfrm>
            <a:off x="681228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2" name="Content Placeholder 2"/>
          <p:cNvSpPr>
            <a:spLocks noGrp="1"/>
          </p:cNvSpPr>
          <p:nvPr>
            <p:ph idx="17"/>
          </p:nvPr>
        </p:nvSpPr>
        <p:spPr>
          <a:xfrm>
            <a:off x="245364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8" name="Content Placeholder 2"/>
          <p:cNvSpPr>
            <a:spLocks noGrp="1"/>
          </p:cNvSpPr>
          <p:nvPr>
            <p:ph idx="14"/>
          </p:nvPr>
        </p:nvSpPr>
        <p:spPr>
          <a:xfrm>
            <a:off x="274320" y="2693670"/>
            <a:ext cx="2057400" cy="2011680"/>
          </a:xfrm>
        </p:spPr>
        <p:txBody>
          <a:bodyPr lIns="27432" tIns="27432" rIns="27432" bIns="27432"/>
          <a:lstStyle>
            <a:lvl1pPr marL="137160" indent="-137160">
              <a:defRPr lang="en-US" sz="1400" dirty="0" smtClean="0">
                <a:solidFill>
                  <a:schemeClr val="tx1"/>
                </a:solidFill>
                <a:latin typeface="+mn-lt"/>
                <a:ea typeface="+mn-ea"/>
                <a:cs typeface="+mn-cs"/>
              </a:defRPr>
            </a:lvl1pPr>
            <a:lvl2pPr marL="274320" indent="-137160">
              <a:spcBef>
                <a:spcPts val="300"/>
              </a:spcBef>
              <a:defRPr lang="en-US" sz="1200" dirty="0" smtClean="0">
                <a:solidFill>
                  <a:schemeClr val="tx1"/>
                </a:solidFill>
                <a:latin typeface="+mn-lt"/>
              </a:defRPr>
            </a:lvl2pPr>
            <a:lvl3pPr marL="411480" indent="-137160">
              <a:spcBef>
                <a:spcPts val="3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4" name="Content Placeholder 3"/>
          <p:cNvSpPr>
            <a:spLocks noGrp="1"/>
          </p:cNvSpPr>
          <p:nvPr>
            <p:ph sz="quarter" idx="22" hasCustomPrompt="1"/>
          </p:nvPr>
        </p:nvSpPr>
        <p:spPr>
          <a:xfrm>
            <a:off x="27432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17" name="Content Placeholder 3"/>
          <p:cNvSpPr>
            <a:spLocks noGrp="1"/>
          </p:cNvSpPr>
          <p:nvPr>
            <p:ph sz="quarter" idx="23" hasCustomPrompt="1"/>
          </p:nvPr>
        </p:nvSpPr>
        <p:spPr>
          <a:xfrm>
            <a:off x="245364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19" name="Content Placeholder 3"/>
          <p:cNvSpPr>
            <a:spLocks noGrp="1"/>
          </p:cNvSpPr>
          <p:nvPr>
            <p:ph sz="quarter" idx="24" hasCustomPrompt="1"/>
          </p:nvPr>
        </p:nvSpPr>
        <p:spPr>
          <a:xfrm>
            <a:off x="463296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20" name="Content Placeholder 3"/>
          <p:cNvSpPr>
            <a:spLocks noGrp="1"/>
          </p:cNvSpPr>
          <p:nvPr>
            <p:ph sz="quarter" idx="25" hasCustomPrompt="1"/>
          </p:nvPr>
        </p:nvSpPr>
        <p:spPr>
          <a:xfrm>
            <a:off x="681228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Tree>
    <p:extLst>
      <p:ext uri="{BB962C8B-B14F-4D97-AF65-F5344CB8AC3E}">
        <p14:creationId xmlns:p14="http://schemas.microsoft.com/office/powerpoint/2010/main" val="44551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10" name="TextBox 9"/>
          <p:cNvSpPr txBox="1"/>
          <p:nvPr userDrawn="1"/>
        </p:nvSpPr>
        <p:spPr>
          <a:xfrm>
            <a:off x="0" y="3257550"/>
            <a:ext cx="9144000" cy="1060050"/>
          </a:xfrm>
          <a:prstGeom prst="rect">
            <a:avLst/>
          </a:prstGeom>
          <a:noFill/>
        </p:spPr>
        <p:txBody>
          <a:bodyPr wrap="square" lIns="82058" tIns="41029" rIns="82058" bIns="41029" rtlCol="0">
            <a:spAutoFit/>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US" sz="1400" b="0" i="0" u="none" strike="noStrike" kern="1200" baseline="0" dirty="0">
                <a:solidFill>
                  <a:schemeClr val="tx1"/>
                </a:solidFill>
                <a:latin typeface="Arial" pitchFamily="34" charset="0"/>
                <a:ea typeface="+mn-ea"/>
                <a:cs typeface="Arial" pitchFamily="34" charset="0"/>
              </a:rPr>
              <a:t>Children’s Hospital Association</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600 13th St., NW | Suite 500 | Washington, DC 20005 | 202-753-5500</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16011 College Blvd. | Suite 250 | Lenexa, KS 66219 | 913-262-1436</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www.childrenshospitals.org</a:t>
            </a:r>
          </a:p>
        </p:txBody>
      </p:sp>
      <p:sp>
        <p:nvSpPr>
          <p:cNvPr id="7" name="Content Placeholder 2"/>
          <p:cNvSpPr>
            <a:spLocks noGrp="1"/>
          </p:cNvSpPr>
          <p:nvPr>
            <p:ph sz="quarter" idx="10" hasCustomPrompt="1"/>
          </p:nvPr>
        </p:nvSpPr>
        <p:spPr>
          <a:xfrm>
            <a:off x="1316182" y="1581150"/>
            <a:ext cx="6511636" cy="1447800"/>
          </a:xfrm>
          <a:prstGeom prst="rect">
            <a:avLst/>
          </a:prstGeom>
        </p:spPr>
        <p:txBody>
          <a:bodyPr lIns="45720" tIns="41029" rIns="45720" bIns="41029" anchor="ctr" anchorCtr="0"/>
          <a:lstStyle>
            <a:lvl1pPr marL="0" indent="0" algn="ctr">
              <a:buNone/>
              <a:defRPr sz="2000" b="1" baseline="0">
                <a:solidFill>
                  <a:schemeClr val="accent1"/>
                </a:solidFill>
                <a:latin typeface="Arial" pitchFamily="34" charset="0"/>
                <a:cs typeface="Arial" pitchFamily="34" charset="0"/>
              </a:defRPr>
            </a:lvl1pPr>
          </a:lstStyle>
          <a:p>
            <a:pPr lvl="0"/>
            <a:r>
              <a:rPr lang="en-US" dirty="0"/>
              <a:t>Insert closing remark or personal contact information here</a:t>
            </a:r>
          </a:p>
        </p:txBody>
      </p:sp>
    </p:spTree>
    <p:extLst>
      <p:ext uri="{BB962C8B-B14F-4D97-AF65-F5344CB8AC3E}">
        <p14:creationId xmlns:p14="http://schemas.microsoft.com/office/powerpoint/2010/main" val="174345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274320" y="1047750"/>
            <a:ext cx="8595360" cy="3657600"/>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Rectangle 3"/>
          <p:cNvSpPr>
            <a:spLocks noGrp="1" noChangeArrowheads="1"/>
          </p:cNvSpPr>
          <p:nvPr>
            <p:ph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40316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 name="Title 1"/>
          <p:cNvSpPr>
            <a:spLocks noGrp="1"/>
          </p:cNvSpPr>
          <p:nvPr userDrawn="1">
            <p:ph type="title"/>
          </p:nvPr>
        </p:nvSpPr>
        <p:spPr>
          <a:xfrm>
            <a:off x="457200" y="1759863"/>
            <a:ext cx="8229600" cy="430887"/>
          </a:xfrm>
        </p:spPr>
        <p:txBody>
          <a:bodyPr lIns="0" anchor="b" anchorCtr="0">
            <a:spAutoFit/>
          </a:bodyPr>
          <a:lstStyle>
            <a:lvl1pPr algn="ctr">
              <a:defRPr b="1"/>
            </a:lvl1pPr>
          </a:lstStyle>
          <a:p>
            <a:r>
              <a:rPr lang="en-US"/>
              <a:t>Click to edit Master title style</a:t>
            </a:r>
            <a:endParaRPr lang="en-US" dirty="0"/>
          </a:p>
        </p:txBody>
      </p:sp>
      <p:sp>
        <p:nvSpPr>
          <p:cNvPr id="10" name="Text Placeholder 9"/>
          <p:cNvSpPr>
            <a:spLocks noGrp="1"/>
          </p:cNvSpPr>
          <p:nvPr userDrawn="1">
            <p:ph type="body" sz="quarter" idx="10"/>
          </p:nvPr>
        </p:nvSpPr>
        <p:spPr>
          <a:xfrm>
            <a:off x="495300" y="2266950"/>
            <a:ext cx="8153400" cy="369332"/>
          </a:xfrm>
        </p:spPr>
        <p:txBody>
          <a:bodyPr lIns="0" tIns="0" rIns="0" bIns="0">
            <a:spAutoFit/>
          </a:bodyPr>
          <a:lstStyle>
            <a:lvl1pPr marL="0" indent="0" algn="ctr">
              <a:buNone/>
              <a:defRPr sz="2400"/>
            </a:lvl1pPr>
            <a:lvl2pPr marL="344488" indent="0" algn="ctr">
              <a:buNone/>
              <a:defRPr/>
            </a:lvl2pPr>
            <a:lvl3pPr marL="796925"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65047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0" name="Content Placeholder 2"/>
          <p:cNvSpPr>
            <a:spLocks noGrp="1"/>
          </p:cNvSpPr>
          <p:nvPr>
            <p:ph idx="11"/>
          </p:nvPr>
        </p:nvSpPr>
        <p:spPr>
          <a:xfrm>
            <a:off x="27432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idx="12"/>
          </p:nvPr>
        </p:nvSpPr>
        <p:spPr>
          <a:xfrm>
            <a:off x="466344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71737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2"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Content Placeholder 2"/>
          <p:cNvSpPr>
            <a:spLocks noGrp="1"/>
          </p:cNvSpPr>
          <p:nvPr>
            <p:ph idx="16"/>
          </p:nvPr>
        </p:nvSpPr>
        <p:spPr>
          <a:xfrm>
            <a:off x="466344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4" name="Content Placeholder 3"/>
          <p:cNvSpPr>
            <a:spLocks noGrp="1"/>
          </p:cNvSpPr>
          <p:nvPr>
            <p:ph sz="quarter" idx="17" hasCustomPrompt="1"/>
          </p:nvPr>
        </p:nvSpPr>
        <p:spPr>
          <a:xfrm>
            <a:off x="274320"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Picture, chart, graph</a:t>
            </a:r>
          </a:p>
        </p:txBody>
      </p:sp>
      <p:sp>
        <p:nvSpPr>
          <p:cNvPr id="11" name="Content Placeholder 3"/>
          <p:cNvSpPr>
            <a:spLocks noGrp="1"/>
          </p:cNvSpPr>
          <p:nvPr>
            <p:ph sz="quarter" idx="18" hasCustomPrompt="1"/>
          </p:nvPr>
        </p:nvSpPr>
        <p:spPr>
          <a:xfrm>
            <a:off x="4664393"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Picture, chart, graph</a:t>
            </a:r>
          </a:p>
        </p:txBody>
      </p:sp>
    </p:spTree>
    <p:extLst>
      <p:ext uri="{BB962C8B-B14F-4D97-AF65-F5344CB8AC3E}">
        <p14:creationId xmlns:p14="http://schemas.microsoft.com/office/powerpoint/2010/main" val="207884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7"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5"/>
          </p:nvPr>
        </p:nvSpPr>
        <p:spPr>
          <a:xfrm>
            <a:off x="274320" y="1047750"/>
            <a:ext cx="4206240" cy="1755648"/>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16" hasCustomPrompt="1"/>
          </p:nvPr>
        </p:nvSpPr>
        <p:spPr>
          <a:xfrm>
            <a:off x="4663440" y="1047750"/>
            <a:ext cx="4206240" cy="27432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3" name="Content Placeholder 2"/>
          <p:cNvSpPr>
            <a:spLocks noGrp="1"/>
          </p:cNvSpPr>
          <p:nvPr>
            <p:ph idx="12"/>
          </p:nvPr>
        </p:nvSpPr>
        <p:spPr>
          <a:xfrm>
            <a:off x="27432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7" name="Content Placeholder 2"/>
          <p:cNvSpPr>
            <a:spLocks noGrp="1"/>
          </p:cNvSpPr>
          <p:nvPr>
            <p:ph idx="15"/>
          </p:nvPr>
        </p:nvSpPr>
        <p:spPr>
          <a:xfrm>
            <a:off x="320040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6"/>
          </p:nvPr>
        </p:nvSpPr>
        <p:spPr>
          <a:xfrm>
            <a:off x="612648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721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8" name="Content Placeholder 2"/>
          <p:cNvSpPr>
            <a:spLocks noGrp="1"/>
          </p:cNvSpPr>
          <p:nvPr>
            <p:ph idx="11"/>
          </p:nvPr>
        </p:nvSpPr>
        <p:spPr>
          <a:xfrm>
            <a:off x="274320" y="1047750"/>
            <a:ext cx="8595360" cy="1905000"/>
          </a:xfrm>
        </p:spPr>
        <p:txBody>
          <a:bodyPr/>
          <a:lstStyle>
            <a:lvl1pPr>
              <a:defRPr sz="2000"/>
            </a:lvl1pPr>
            <a:lvl2pPr>
              <a:spcBef>
                <a:spcPts val="400"/>
              </a:spcBef>
              <a:defRPr sz="1800"/>
            </a:lvl2pPr>
            <a:lvl3pPr>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9" name="Content Placeholder 2"/>
          <p:cNvSpPr>
            <a:spLocks noGrp="1"/>
          </p:cNvSpPr>
          <p:nvPr>
            <p:ph idx="12"/>
          </p:nvPr>
        </p:nvSpPr>
        <p:spPr>
          <a:xfrm>
            <a:off x="27432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3"/>
          </p:nvPr>
        </p:nvSpPr>
        <p:spPr>
          <a:xfrm>
            <a:off x="466344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260247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pic>
        <p:nvPicPr>
          <p:cNvPr id="7" name="Picture 6" descr="A picture containing airplane&#10;&#10;Description automatically generated">
            <a:extLst>
              <a:ext uri="{FF2B5EF4-FFF2-40B4-BE49-F238E27FC236}">
                <a16:creationId xmlns:a16="http://schemas.microsoft.com/office/drawing/2014/main" id="{4B023392-BE58-477D-9604-15F23CA63F44}"/>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23436" t="42962" r="7274" b="11035"/>
          <a:stretch/>
        </p:blipFill>
        <p:spPr>
          <a:xfrm>
            <a:off x="-2030" y="0"/>
            <a:ext cx="9148061" cy="4177514"/>
          </a:xfrm>
          <a:prstGeom prst="rect">
            <a:avLst/>
          </a:prstGeom>
        </p:spPr>
      </p:pic>
      <p:sp>
        <p:nvSpPr>
          <p:cNvPr id="4" name="Rectangle 3">
            <a:extLst>
              <a:ext uri="{FF2B5EF4-FFF2-40B4-BE49-F238E27FC236}">
                <a16:creationId xmlns:a16="http://schemas.microsoft.com/office/drawing/2014/main" id="{F01D9307-FAD3-4660-AA81-C35201237E22}"/>
              </a:ext>
            </a:extLst>
          </p:cNvPr>
          <p:cNvSpPr/>
          <p:nvPr userDrawn="1"/>
        </p:nvSpPr>
        <p:spPr>
          <a:xfrm>
            <a:off x="0" y="0"/>
            <a:ext cx="9144000" cy="4248150"/>
          </a:xfrm>
          <a:prstGeom prst="rect">
            <a:avLst/>
          </a:prstGeom>
          <a:gradFill flip="none" rotWithShape="1">
            <a:gsLst>
              <a:gs pos="4000">
                <a:schemeClr val="bg1"/>
              </a:gs>
              <a:gs pos="100000">
                <a:schemeClr val="bg1">
                  <a:alpha val="3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274320" y="205978"/>
            <a:ext cx="8595360" cy="422672"/>
          </a:xfrm>
          <a:prstGeom prst="rect">
            <a:avLst/>
          </a:prstGeom>
          <a:noFill/>
          <a:ln w="9525">
            <a:noFill/>
            <a:miter lim="800000"/>
            <a:headEnd/>
            <a:tailEnd/>
          </a:ln>
          <a:effectLst/>
        </p:spPr>
        <p:txBody>
          <a:bodyPr vert="horz" wrap="square" lIns="4572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4"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662" r:id="rId2"/>
    <p:sldLayoutId id="2147483674" r:id="rId3"/>
    <p:sldLayoutId id="2147483699" r:id="rId4"/>
    <p:sldLayoutId id="2147483678" r:id="rId5"/>
    <p:sldLayoutId id="2147483701" r:id="rId6"/>
    <p:sldLayoutId id="2147483664" r:id="rId7"/>
    <p:sldLayoutId id="2147483672" r:id="rId8"/>
    <p:sldLayoutId id="2147483673" r:id="rId9"/>
    <p:sldLayoutId id="2147483676" r:id="rId10"/>
    <p:sldLayoutId id="2147483700" r:id="rId11"/>
    <p:sldLayoutId id="2147483666" r:id="rId12"/>
    <p:sldLayoutId id="2147483667" r:id="rId13"/>
    <p:sldLayoutId id="2147483675" r:id="rId14"/>
  </p:sldLayoutIdLst>
  <p:hf hdr="0" ftr="0" dt="0"/>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ts val="0"/>
        </a:spcBef>
        <a:spcAft>
          <a:spcPct val="0"/>
        </a:spcAft>
        <a:buFont typeface="Arial" pitchFamily="34" charset="0"/>
        <a:buChar char="•"/>
        <a:defRPr sz="2000">
          <a:solidFill>
            <a:schemeClr val="tx1"/>
          </a:solidFill>
          <a:latin typeface="+mn-lt"/>
          <a:ea typeface="+mn-ea"/>
          <a:cs typeface="+mn-cs"/>
        </a:defRPr>
      </a:lvl1pPr>
      <a:lvl2pPr marL="548640" indent="-225425" algn="l" rtl="0" eaLnBrk="1" fontAlgn="base" hangingPunct="1">
        <a:spcBef>
          <a:spcPts val="400"/>
        </a:spcBef>
        <a:spcAft>
          <a:spcPct val="0"/>
        </a:spcAft>
        <a:buChar char="–"/>
        <a:defRPr sz="1800">
          <a:solidFill>
            <a:schemeClr val="tx1"/>
          </a:solidFill>
          <a:latin typeface="+mn-lt"/>
        </a:defRPr>
      </a:lvl2pPr>
      <a:lvl3pPr marL="822960" indent="-228600" algn="l" rtl="0" eaLnBrk="1" fontAlgn="base" hangingPunct="1">
        <a:spcBef>
          <a:spcPts val="400"/>
        </a:spcBef>
        <a:spcAft>
          <a:spcPct val="0"/>
        </a:spcAft>
        <a:buFont typeface="Wingdings" pitchFamily="2" charset="2"/>
        <a:buChar char="§"/>
        <a:defRPr sz="1600">
          <a:solidFill>
            <a:schemeClr val="tx1"/>
          </a:solidFill>
          <a:latin typeface="+mn-lt"/>
        </a:defRPr>
      </a:lvl3pPr>
      <a:lvl4pPr marL="1600200" indent="-228600" algn="l" rtl="0" eaLnBrk="1" fontAlgn="base" hangingPunct="1">
        <a:spcBef>
          <a:spcPts val="400"/>
        </a:spcBef>
        <a:spcAft>
          <a:spcPct val="0"/>
        </a:spcAft>
        <a:buFont typeface="Courier New" pitchFamily="49" charset="0"/>
        <a:buChar char="o"/>
        <a:defRPr sz="1400">
          <a:solidFill>
            <a:schemeClr val="tx1"/>
          </a:solidFill>
          <a:latin typeface="+mn-lt"/>
        </a:defRPr>
      </a:lvl4pPr>
      <a:lvl5pPr marL="2057400" indent="-228600" algn="l" rtl="0" eaLnBrk="1" fontAlgn="base" hangingPunct="1">
        <a:spcBef>
          <a:spcPts val="4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DAE6-9981-4BC9-AD85-4E71810ECC72}"/>
              </a:ext>
            </a:extLst>
          </p:cNvPr>
          <p:cNvSpPr>
            <a:spLocks noGrp="1"/>
          </p:cNvSpPr>
          <p:nvPr>
            <p:ph type="ctrTitle"/>
          </p:nvPr>
        </p:nvSpPr>
        <p:spPr/>
        <p:txBody>
          <a:bodyPr>
            <a:normAutofit fontScale="90000"/>
          </a:bodyPr>
          <a:lstStyle/>
          <a:p>
            <a:r>
              <a:rPr lang="en-US" sz="3600" dirty="0">
                <a:latin typeface="+mn-lt"/>
              </a:rPr>
              <a:t>Promoting Safe </a:t>
            </a:r>
            <a:br>
              <a:rPr lang="en-US" sz="3600" dirty="0">
                <a:latin typeface="+mn-lt"/>
              </a:rPr>
            </a:br>
            <a:r>
              <a:rPr lang="en-US" sz="3600" dirty="0">
                <a:latin typeface="+mn-lt"/>
              </a:rPr>
              <a:t>Hospital-to-Home Transitions</a:t>
            </a:r>
          </a:p>
        </p:txBody>
      </p:sp>
      <p:sp>
        <p:nvSpPr>
          <p:cNvPr id="10" name="Text Placeholder 9">
            <a:extLst>
              <a:ext uri="{FF2B5EF4-FFF2-40B4-BE49-F238E27FC236}">
                <a16:creationId xmlns:a16="http://schemas.microsoft.com/office/drawing/2014/main" id="{48B5A8FB-ACCB-48DE-9830-3EA74A1FB102}"/>
              </a:ext>
            </a:extLst>
          </p:cNvPr>
          <p:cNvSpPr>
            <a:spLocks noGrp="1"/>
          </p:cNvSpPr>
          <p:nvPr>
            <p:ph type="body" sz="quarter" idx="10"/>
          </p:nvPr>
        </p:nvSpPr>
        <p:spPr/>
        <p:txBody>
          <a:bodyPr/>
          <a:lstStyle/>
          <a:p>
            <a:endParaRPr lang="en-US"/>
          </a:p>
        </p:txBody>
      </p:sp>
      <p:sp>
        <p:nvSpPr>
          <p:cNvPr id="11" name="Text Placeholder 10">
            <a:extLst>
              <a:ext uri="{FF2B5EF4-FFF2-40B4-BE49-F238E27FC236}">
                <a16:creationId xmlns:a16="http://schemas.microsoft.com/office/drawing/2014/main" id="{FA63CB68-FE77-4788-83F5-9799672ECAF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44E47D9F-12A9-4574-84E5-2B614A71A049}"/>
              </a:ext>
            </a:extLst>
          </p:cNvPr>
          <p:cNvSpPr>
            <a:spLocks noGrp="1"/>
          </p:cNvSpPr>
          <p:nvPr>
            <p:ph type="body" sz="quarter" idx="12"/>
          </p:nvPr>
        </p:nvSpPr>
        <p:spPr>
          <a:xfrm>
            <a:off x="685800" y="1885950"/>
            <a:ext cx="7772400" cy="615553"/>
          </a:xfrm>
        </p:spPr>
        <p:txBody>
          <a:bodyPr/>
          <a:lstStyle/>
          <a:p>
            <a:r>
              <a:rPr lang="en-US" sz="2000" dirty="0"/>
              <a:t>Improving the Quality of Family/Caregiver</a:t>
            </a:r>
          </a:p>
          <a:p>
            <a:r>
              <a:rPr lang="en-US" sz="2000" dirty="0"/>
              <a:t>Written Discharge Instructions</a:t>
            </a:r>
          </a:p>
        </p:txBody>
      </p:sp>
      <p:sp>
        <p:nvSpPr>
          <p:cNvPr id="6" name="TextBox 5">
            <a:extLst>
              <a:ext uri="{FF2B5EF4-FFF2-40B4-BE49-F238E27FC236}">
                <a16:creationId xmlns:a16="http://schemas.microsoft.com/office/drawing/2014/main" id="{2FFBFBA9-5C60-4B2F-9EA2-237E0E786824}"/>
              </a:ext>
            </a:extLst>
          </p:cNvPr>
          <p:cNvSpPr txBox="1"/>
          <p:nvPr/>
        </p:nvSpPr>
        <p:spPr>
          <a:xfrm>
            <a:off x="152400" y="4705350"/>
            <a:ext cx="8077200" cy="276999"/>
          </a:xfrm>
          <a:prstGeom prst="rect">
            <a:avLst/>
          </a:prstGeom>
          <a:noFill/>
        </p:spPr>
        <p:txBody>
          <a:bodyPr wrap="square" rtlCol="0">
            <a:spAutoFit/>
          </a:bodyPr>
          <a:lstStyle/>
          <a:p>
            <a:pPr lvl="0" fontAlgn="base">
              <a:spcAft>
                <a:spcPct val="0"/>
              </a:spcAft>
            </a:pPr>
            <a:r>
              <a:rPr lang="en-US" sz="600" kern="0" dirty="0">
                <a:solidFill>
                  <a:prstClr val="black"/>
                </a:solidFill>
              </a:rPr>
              <a:t>This project was funded under grant number RFA-HA-16-002 from the Agency for Healthcare Research and Quality (AHRQ), U.S. Department of Health and Human Services (HHS). The authors are solely responsible for this document’s contents, findings, and conclusions, which do not necessarily represent the views of AHRQ. None of the authors has any affiliation or financial involvement that conflicts with the material presented in this report.</a:t>
            </a:r>
          </a:p>
        </p:txBody>
      </p:sp>
    </p:spTree>
    <p:extLst>
      <p:ext uri="{BB962C8B-B14F-4D97-AF65-F5344CB8AC3E}">
        <p14:creationId xmlns:p14="http://schemas.microsoft.com/office/powerpoint/2010/main" val="59408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CC9C-4178-4794-A41D-E9210530C5A9}"/>
              </a:ext>
            </a:extLst>
          </p:cNvPr>
          <p:cNvSpPr>
            <a:spLocks noGrp="1"/>
          </p:cNvSpPr>
          <p:nvPr>
            <p:ph type="title"/>
          </p:nvPr>
        </p:nvSpPr>
        <p:spPr/>
        <p:txBody>
          <a:bodyPr>
            <a:noAutofit/>
          </a:bodyPr>
          <a:lstStyle/>
          <a:p>
            <a:r>
              <a:rPr lang="en-US" dirty="0">
                <a:solidFill>
                  <a:prstClr val="black"/>
                </a:solidFill>
              </a:rPr>
              <a:t>Why are Transitions of Care Important? </a:t>
            </a:r>
            <a:endParaRPr lang="en-US" dirty="0">
              <a:latin typeface="+mn-lt"/>
            </a:endParaRPr>
          </a:p>
        </p:txBody>
      </p:sp>
      <p:sp>
        <p:nvSpPr>
          <p:cNvPr id="3" name="Content Placeholder 2">
            <a:extLst>
              <a:ext uri="{FF2B5EF4-FFF2-40B4-BE49-F238E27FC236}">
                <a16:creationId xmlns:a16="http://schemas.microsoft.com/office/drawing/2014/main" id="{19F185BA-61D2-4083-9B2D-EF19BB0B27B7}"/>
              </a:ext>
            </a:extLst>
          </p:cNvPr>
          <p:cNvSpPr>
            <a:spLocks noGrp="1"/>
          </p:cNvSpPr>
          <p:nvPr>
            <p:ph idx="1"/>
          </p:nvPr>
        </p:nvSpPr>
        <p:spPr>
          <a:xfrm>
            <a:off x="274319" y="1047750"/>
            <a:ext cx="8577941" cy="3200400"/>
          </a:xfrm>
          <a:noFill/>
        </p:spPr>
        <p:txBody>
          <a:bodyPr lIns="45720" tIns="45720" rIns="45720" bIns="45720">
            <a:noAutofit/>
          </a:bodyPr>
          <a:lstStyle/>
          <a:p>
            <a:pPr marL="0" lvl="0" indent="0">
              <a:spcAft>
                <a:spcPts val="1200"/>
              </a:spcAft>
              <a:buNone/>
            </a:pPr>
            <a:r>
              <a:rPr lang="en-US" sz="1800" dirty="0">
                <a:solidFill>
                  <a:prstClr val="black"/>
                </a:solidFill>
              </a:rPr>
              <a:t>Transitions of care can occur in multiple ways:</a:t>
            </a:r>
          </a:p>
          <a:p>
            <a:pPr marL="0" lvl="0" indent="0">
              <a:spcAft>
                <a:spcPts val="1200"/>
              </a:spcAft>
              <a:buNone/>
            </a:pPr>
            <a:endParaRPr lang="en-US" sz="1800" dirty="0">
              <a:solidFill>
                <a:prstClr val="black"/>
              </a:solidFill>
            </a:endParaRPr>
          </a:p>
          <a:p>
            <a:pPr marL="0" lvl="0" indent="0">
              <a:spcAft>
                <a:spcPts val="1200"/>
              </a:spcAft>
              <a:buNone/>
            </a:pPr>
            <a:endParaRPr lang="en-US" sz="1800" dirty="0">
              <a:solidFill>
                <a:prstClr val="black"/>
              </a:solidFill>
            </a:endParaRPr>
          </a:p>
          <a:p>
            <a:pPr marL="0" lvl="0" indent="0">
              <a:spcAft>
                <a:spcPts val="1200"/>
              </a:spcAft>
              <a:buNone/>
            </a:pPr>
            <a:r>
              <a:rPr lang="en-US" sz="1800" dirty="0">
                <a:solidFill>
                  <a:prstClr val="black"/>
                </a:solidFill>
              </a:rPr>
              <a:t>These transitions create situations where the care of a pediatric patient is handed off to a new set of healthcare providers and/or to home-based family caregivers</a:t>
            </a:r>
          </a:p>
          <a:p>
            <a:pPr marL="0" lvl="0" indent="0">
              <a:spcAft>
                <a:spcPts val="1200"/>
              </a:spcAft>
              <a:buNone/>
            </a:pPr>
            <a:r>
              <a:rPr lang="en-US" sz="1800" dirty="0">
                <a:solidFill>
                  <a:prstClr val="black"/>
                </a:solidFill>
              </a:rPr>
              <a:t>An effective transition will support the likelihood of reducing the incidence of inappropriate care and potential medical complications in the next setting of care</a:t>
            </a:r>
          </a:p>
          <a:p>
            <a:pPr marL="0" lvl="0" indent="0" fontAlgn="auto">
              <a:spcAft>
                <a:spcPts val="0"/>
              </a:spcAft>
              <a:buNone/>
            </a:pPr>
            <a:r>
              <a:rPr lang="en-US" sz="1800" kern="1200" dirty="0">
                <a:solidFill>
                  <a:srgbClr val="0075BC"/>
                </a:solidFill>
              </a:rPr>
              <a:t>The content of the </a:t>
            </a:r>
            <a:r>
              <a:rPr lang="en-US" sz="1800" b="1" kern="1200" dirty="0">
                <a:solidFill>
                  <a:srgbClr val="0075BC"/>
                </a:solidFill>
              </a:rPr>
              <a:t>written discharge instructions provided to families / caregivers </a:t>
            </a:r>
            <a:r>
              <a:rPr lang="en-US" sz="1800" kern="1200" dirty="0">
                <a:solidFill>
                  <a:srgbClr val="0075BC"/>
                </a:solidFill>
              </a:rPr>
              <a:t>is a critical element for a successful transition</a:t>
            </a:r>
          </a:p>
        </p:txBody>
      </p:sp>
      <p:grpSp>
        <p:nvGrpSpPr>
          <p:cNvPr id="10" name="Group 9">
            <a:extLst>
              <a:ext uri="{FF2B5EF4-FFF2-40B4-BE49-F238E27FC236}">
                <a16:creationId xmlns:a16="http://schemas.microsoft.com/office/drawing/2014/main" id="{2486F8BE-E418-4137-8809-5BE63489FEFF}"/>
              </a:ext>
            </a:extLst>
          </p:cNvPr>
          <p:cNvGrpSpPr/>
          <p:nvPr/>
        </p:nvGrpSpPr>
        <p:grpSpPr>
          <a:xfrm>
            <a:off x="274319" y="1504950"/>
            <a:ext cx="7879081" cy="648896"/>
            <a:chOff x="274320" y="1451001"/>
            <a:chExt cx="7879081" cy="648896"/>
          </a:xfrm>
        </p:grpSpPr>
        <p:sp>
          <p:nvSpPr>
            <p:cNvPr id="8" name="Rectangle 7">
              <a:extLst>
                <a:ext uri="{FF2B5EF4-FFF2-40B4-BE49-F238E27FC236}">
                  <a16:creationId xmlns:a16="http://schemas.microsoft.com/office/drawing/2014/main" id="{EC7986CE-8721-4F75-BED5-885590CD9980}"/>
                </a:ext>
              </a:extLst>
            </p:cNvPr>
            <p:cNvSpPr/>
            <p:nvPr/>
          </p:nvSpPr>
          <p:spPr>
            <a:xfrm>
              <a:off x="274320" y="1451001"/>
              <a:ext cx="4038600" cy="648896"/>
            </a:xfrm>
            <a:prstGeom prst="rect">
              <a:avLst/>
            </a:prstGeom>
          </p:spPr>
          <p:txBody>
            <a:bodyPr wrap="square">
              <a:spAutoFit/>
            </a:bodyPr>
            <a:lstStyle/>
            <a:p>
              <a:pPr marL="227013" lvl="0" indent="-227013" fontAlgn="base">
                <a:spcAft>
                  <a:spcPts val="500"/>
                </a:spcAft>
                <a:buFont typeface="Arial" pitchFamily="34" charset="0"/>
                <a:buChar char="•"/>
              </a:pPr>
              <a:r>
                <a:rPr lang="en-US" sz="1600" kern="0" dirty="0">
                  <a:solidFill>
                    <a:prstClr val="black"/>
                  </a:solidFill>
                </a:rPr>
                <a:t>From inpatient to outpatient</a:t>
              </a:r>
            </a:p>
            <a:p>
              <a:pPr marL="227013" lvl="0" indent="-227013" fontAlgn="base">
                <a:spcAft>
                  <a:spcPts val="500"/>
                </a:spcAft>
                <a:buFont typeface="Arial" pitchFamily="34" charset="0"/>
                <a:buChar char="•"/>
              </a:pPr>
              <a:r>
                <a:rPr lang="en-US" sz="1600" kern="0" dirty="0">
                  <a:solidFill>
                    <a:prstClr val="black"/>
                  </a:solidFill>
                </a:rPr>
                <a:t>From one outpatient provider to another</a:t>
              </a:r>
            </a:p>
          </p:txBody>
        </p:sp>
        <p:sp>
          <p:nvSpPr>
            <p:cNvPr id="9" name="Rectangle 8">
              <a:extLst>
                <a:ext uri="{FF2B5EF4-FFF2-40B4-BE49-F238E27FC236}">
                  <a16:creationId xmlns:a16="http://schemas.microsoft.com/office/drawing/2014/main" id="{95298EB8-DEF3-4EF9-9E41-6B9B59128D51}"/>
                </a:ext>
              </a:extLst>
            </p:cNvPr>
            <p:cNvSpPr/>
            <p:nvPr/>
          </p:nvSpPr>
          <p:spPr>
            <a:xfrm>
              <a:off x="4345086" y="1451001"/>
              <a:ext cx="3808315" cy="648896"/>
            </a:xfrm>
            <a:prstGeom prst="rect">
              <a:avLst/>
            </a:prstGeom>
          </p:spPr>
          <p:txBody>
            <a:bodyPr wrap="square">
              <a:spAutoFit/>
            </a:bodyPr>
            <a:lstStyle/>
            <a:p>
              <a:pPr marL="227013" lvl="0" indent="-227013" fontAlgn="base">
                <a:spcAft>
                  <a:spcPts val="500"/>
                </a:spcAft>
                <a:buFont typeface="Arial" pitchFamily="34" charset="0"/>
                <a:buChar char="•"/>
              </a:pPr>
              <a:r>
                <a:rPr lang="en-US" sz="1600" kern="0" dirty="0">
                  <a:solidFill>
                    <a:prstClr val="black"/>
                  </a:solidFill>
                </a:rPr>
                <a:t>From one inpatient setting to another</a:t>
              </a:r>
            </a:p>
            <a:p>
              <a:pPr marL="227013" lvl="0" indent="-227013" fontAlgn="base">
                <a:spcAft>
                  <a:spcPts val="500"/>
                </a:spcAft>
                <a:buFont typeface="Arial" pitchFamily="34" charset="0"/>
                <a:buChar char="•"/>
              </a:pPr>
              <a:r>
                <a:rPr lang="en-US" sz="1600" kern="0" dirty="0">
                  <a:solidFill>
                    <a:prstClr val="black"/>
                  </a:solidFill>
                </a:rPr>
                <a:t>From the inpatient setting to home </a:t>
              </a:r>
            </a:p>
          </p:txBody>
        </p:sp>
      </p:grpSp>
    </p:spTree>
    <p:extLst>
      <p:ext uri="{BB962C8B-B14F-4D97-AF65-F5344CB8AC3E}">
        <p14:creationId xmlns:p14="http://schemas.microsoft.com/office/powerpoint/2010/main" val="171727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056F-286D-4F32-901A-6851BB7ABA4A}"/>
              </a:ext>
            </a:extLst>
          </p:cNvPr>
          <p:cNvSpPr>
            <a:spLocks noGrp="1"/>
          </p:cNvSpPr>
          <p:nvPr>
            <p:ph type="title"/>
          </p:nvPr>
        </p:nvSpPr>
        <p:spPr/>
        <p:txBody>
          <a:bodyPr>
            <a:noAutofit/>
          </a:bodyPr>
          <a:lstStyle/>
          <a:p>
            <a:r>
              <a:rPr lang="en-US" sz="2600" dirty="0">
                <a:solidFill>
                  <a:prstClr val="black"/>
                </a:solidFill>
              </a:rPr>
              <a:t>Collaborative to improve hospital-to-home discharge instructions quality</a:t>
            </a:r>
            <a:endParaRPr lang="en-US" sz="2600" dirty="0">
              <a:latin typeface="+mn-lt"/>
            </a:endParaRPr>
          </a:p>
        </p:txBody>
      </p:sp>
      <p:sp>
        <p:nvSpPr>
          <p:cNvPr id="10" name="Content Placeholder 9">
            <a:extLst>
              <a:ext uri="{FF2B5EF4-FFF2-40B4-BE49-F238E27FC236}">
                <a16:creationId xmlns:a16="http://schemas.microsoft.com/office/drawing/2014/main" id="{DE4A07B2-45C6-44BE-9B4B-E7A5389480E3}"/>
              </a:ext>
            </a:extLst>
          </p:cNvPr>
          <p:cNvSpPr>
            <a:spLocks noGrp="1"/>
          </p:cNvSpPr>
          <p:nvPr>
            <p:ph idx="1"/>
          </p:nvPr>
        </p:nvSpPr>
        <p:spPr>
          <a:xfrm>
            <a:off x="274320" y="1047750"/>
            <a:ext cx="8595360" cy="1600200"/>
          </a:xfrm>
        </p:spPr>
        <p:txBody>
          <a:bodyPr/>
          <a:lstStyle/>
          <a:p>
            <a:pPr marL="0" indent="0">
              <a:spcAft>
                <a:spcPts val="1200"/>
              </a:spcAft>
              <a:buNone/>
            </a:pPr>
            <a:r>
              <a:rPr lang="en-US" sz="1800" dirty="0"/>
              <a:t>Eight children’s hospitals tracked data monthly from January 2018 to January 2019</a:t>
            </a:r>
          </a:p>
          <a:p>
            <a:pPr marL="0" indent="0">
              <a:spcAft>
                <a:spcPts val="1200"/>
              </a:spcAft>
              <a:buNone/>
            </a:pPr>
            <a:r>
              <a:rPr lang="en-US" sz="1800" b="1" u="sng" dirty="0"/>
              <a:t>Measure tested: Hospital-to-home transition record quality</a:t>
            </a:r>
          </a:p>
          <a:p>
            <a:pPr marL="0" indent="0">
              <a:spcAft>
                <a:spcPts val="1200"/>
              </a:spcAft>
              <a:buNone/>
            </a:pPr>
            <a:r>
              <a:rPr lang="en-US" sz="1800" dirty="0"/>
              <a:t>Children admitted to the hospital should have documentation in their hospital medical record of a transition record that contained all of the following elements:</a:t>
            </a:r>
          </a:p>
        </p:txBody>
      </p:sp>
      <p:sp>
        <p:nvSpPr>
          <p:cNvPr id="4" name="Rectangle 3">
            <a:extLst>
              <a:ext uri="{FF2B5EF4-FFF2-40B4-BE49-F238E27FC236}">
                <a16:creationId xmlns:a16="http://schemas.microsoft.com/office/drawing/2014/main" id="{631FFD80-755A-4C33-BA72-E4F7B3FE4743}"/>
              </a:ext>
            </a:extLst>
          </p:cNvPr>
          <p:cNvSpPr/>
          <p:nvPr/>
        </p:nvSpPr>
        <p:spPr>
          <a:xfrm>
            <a:off x="274320" y="2647950"/>
            <a:ext cx="3955868" cy="2097128"/>
          </a:xfrm>
          <a:prstGeom prst="rect">
            <a:avLst/>
          </a:prstGeom>
        </p:spPr>
        <p:txBody>
          <a:bodyPr wrap="square">
            <a:noAutofit/>
          </a:bodyPr>
          <a:lstStyle/>
          <a:p>
            <a:pPr marL="285750" indent="-285750">
              <a:spcAft>
                <a:spcPts val="400"/>
              </a:spcAft>
              <a:buFont typeface="Arial" panose="020B0604020202020204" pitchFamily="34" charset="0"/>
              <a:buChar char="•"/>
            </a:pPr>
            <a:r>
              <a:rPr lang="en-US" sz="1600" dirty="0"/>
              <a:t>Admission and discharge diagnosis</a:t>
            </a:r>
          </a:p>
          <a:p>
            <a:pPr marL="285750" indent="-285750">
              <a:spcAft>
                <a:spcPts val="400"/>
              </a:spcAft>
              <a:buFont typeface="Arial" panose="020B0604020202020204" pitchFamily="34" charset="0"/>
              <a:buChar char="•"/>
            </a:pPr>
            <a:r>
              <a:rPr lang="en-US" sz="1600" dirty="0"/>
              <a:t>Medication list at discharge</a:t>
            </a:r>
          </a:p>
          <a:p>
            <a:pPr marL="285750" indent="-285750">
              <a:spcAft>
                <a:spcPts val="400"/>
              </a:spcAft>
              <a:buFont typeface="Arial" panose="020B0604020202020204" pitchFamily="34" charset="0"/>
              <a:buChar char="•"/>
            </a:pPr>
            <a:r>
              <a:rPr lang="en-US" sz="1600" dirty="0"/>
              <a:t>List of follow-up appointments</a:t>
            </a:r>
          </a:p>
          <a:p>
            <a:pPr marL="285750" indent="-285750">
              <a:spcAft>
                <a:spcPts val="400"/>
              </a:spcAft>
              <a:buFont typeface="Arial" panose="020B0604020202020204" pitchFamily="34" charset="0"/>
              <a:buChar char="•"/>
            </a:pPr>
            <a:r>
              <a:rPr lang="en-US" sz="1600" dirty="0"/>
              <a:t>24/7 telephone contact number if problems arise</a:t>
            </a:r>
          </a:p>
          <a:p>
            <a:pPr marL="285750" indent="-285750">
              <a:spcAft>
                <a:spcPts val="400"/>
              </a:spcAft>
              <a:buFont typeface="Arial" panose="020B0604020202020204" pitchFamily="34" charset="0"/>
              <a:buChar char="•"/>
            </a:pPr>
            <a:r>
              <a:rPr lang="en-US" sz="1600" dirty="0"/>
              <a:t>Number to call for assistance getting needed appointments</a:t>
            </a:r>
          </a:p>
        </p:txBody>
      </p:sp>
      <p:sp>
        <p:nvSpPr>
          <p:cNvPr id="6" name="Rectangle 5">
            <a:extLst>
              <a:ext uri="{FF2B5EF4-FFF2-40B4-BE49-F238E27FC236}">
                <a16:creationId xmlns:a16="http://schemas.microsoft.com/office/drawing/2014/main" id="{03C99B4B-4F47-4E39-B3BB-C90487B04860}"/>
              </a:ext>
            </a:extLst>
          </p:cNvPr>
          <p:cNvSpPr/>
          <p:nvPr/>
        </p:nvSpPr>
        <p:spPr>
          <a:xfrm>
            <a:off x="4419600" y="2647950"/>
            <a:ext cx="4450080" cy="1815882"/>
          </a:xfrm>
          <a:prstGeom prst="rect">
            <a:avLst/>
          </a:prstGeom>
        </p:spPr>
        <p:txBody>
          <a:bodyPr wrap="square">
            <a:noAutofit/>
          </a:bodyPr>
          <a:lstStyle/>
          <a:p>
            <a:pPr marL="285750" indent="-285750">
              <a:spcAft>
                <a:spcPts val="400"/>
              </a:spcAft>
              <a:buFont typeface="Arial" panose="020B0604020202020204" pitchFamily="34" charset="0"/>
              <a:buChar char="•"/>
            </a:pPr>
            <a:r>
              <a:rPr lang="en-US" sz="1600" dirty="0"/>
              <a:t>Admit and discharge dates</a:t>
            </a:r>
          </a:p>
          <a:p>
            <a:pPr marL="285750" indent="-285750">
              <a:spcAft>
                <a:spcPts val="400"/>
              </a:spcAft>
              <a:buFont typeface="Arial" panose="020B0604020202020204" pitchFamily="34" charset="0"/>
              <a:buChar char="•"/>
            </a:pPr>
            <a:r>
              <a:rPr lang="en-US" sz="1600" dirty="0"/>
              <a:t>Pending test results</a:t>
            </a:r>
          </a:p>
          <a:p>
            <a:pPr marL="285750" indent="-285750">
              <a:spcAft>
                <a:spcPts val="400"/>
              </a:spcAft>
              <a:buFont typeface="Arial" panose="020B0604020202020204" pitchFamily="34" charset="0"/>
              <a:buChar char="•"/>
            </a:pPr>
            <a:r>
              <a:rPr lang="en-US" sz="1600" dirty="0"/>
              <a:t>Follow-up tests that need to be completed</a:t>
            </a:r>
          </a:p>
          <a:p>
            <a:pPr marL="285750" indent="-285750">
              <a:spcAft>
                <a:spcPts val="400"/>
              </a:spcAft>
              <a:buFont typeface="Arial" panose="020B0604020202020204" pitchFamily="34" charset="0"/>
              <a:buChar char="•"/>
            </a:pPr>
            <a:r>
              <a:rPr lang="en-US" sz="1600" dirty="0"/>
              <a:t>Immunizations given</a:t>
            </a:r>
          </a:p>
        </p:txBody>
      </p:sp>
    </p:spTree>
    <p:extLst>
      <p:ext uri="{BB962C8B-B14F-4D97-AF65-F5344CB8AC3E}">
        <p14:creationId xmlns:p14="http://schemas.microsoft.com/office/powerpoint/2010/main" val="403437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716143E-F0B0-4F33-89E3-48541FDC64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11" b="17122"/>
          <a:stretch/>
        </p:blipFill>
        <p:spPr>
          <a:xfrm>
            <a:off x="2895600" y="-19050"/>
            <a:ext cx="5849043" cy="5046233"/>
          </a:xfrm>
          <a:prstGeom prst="rect">
            <a:avLst/>
          </a:prstGeom>
        </p:spPr>
      </p:pic>
      <p:sp>
        <p:nvSpPr>
          <p:cNvPr id="16" name="Content Placeholder 15">
            <a:extLst>
              <a:ext uri="{FF2B5EF4-FFF2-40B4-BE49-F238E27FC236}">
                <a16:creationId xmlns:a16="http://schemas.microsoft.com/office/drawing/2014/main" id="{7E6718B1-5555-4DBF-91C9-BE64657765CB}"/>
              </a:ext>
            </a:extLst>
          </p:cNvPr>
          <p:cNvSpPr>
            <a:spLocks noGrp="1"/>
          </p:cNvSpPr>
          <p:nvPr>
            <p:ph idx="12"/>
          </p:nvPr>
        </p:nvSpPr>
        <p:spPr>
          <a:xfrm>
            <a:off x="457200" y="971550"/>
            <a:ext cx="3002280" cy="3657600"/>
          </a:xfrm>
        </p:spPr>
        <p:txBody>
          <a:bodyPr/>
          <a:lstStyle/>
          <a:p>
            <a:pPr marL="0" indent="0" algn="ctr">
              <a:buNone/>
            </a:pPr>
            <a:r>
              <a:rPr lang="en-US" sz="2800" b="1" dirty="0"/>
              <a:t>Key Changes Tested</a:t>
            </a:r>
          </a:p>
        </p:txBody>
      </p:sp>
    </p:spTree>
    <p:extLst>
      <p:ext uri="{BB962C8B-B14F-4D97-AF65-F5344CB8AC3E}">
        <p14:creationId xmlns:p14="http://schemas.microsoft.com/office/powerpoint/2010/main" val="41495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7C27-6C75-4101-924C-06F1AEC8238B}"/>
              </a:ext>
            </a:extLst>
          </p:cNvPr>
          <p:cNvSpPr>
            <a:spLocks noGrp="1"/>
          </p:cNvSpPr>
          <p:nvPr>
            <p:ph type="title"/>
          </p:nvPr>
        </p:nvSpPr>
        <p:spPr/>
        <p:txBody>
          <a:bodyPr>
            <a:noAutofit/>
          </a:bodyPr>
          <a:lstStyle/>
          <a:p>
            <a:r>
              <a:rPr lang="en-US" dirty="0">
                <a:latin typeface="+mn-lt"/>
              </a:rPr>
              <a:t>Change Package Based on Collaborative Results</a:t>
            </a:r>
          </a:p>
        </p:txBody>
      </p:sp>
      <p:sp>
        <p:nvSpPr>
          <p:cNvPr id="3" name="Content Placeholder 2">
            <a:extLst>
              <a:ext uri="{FF2B5EF4-FFF2-40B4-BE49-F238E27FC236}">
                <a16:creationId xmlns:a16="http://schemas.microsoft.com/office/drawing/2014/main" id="{AB5CE04A-928C-4323-A25E-744482EFF141}"/>
              </a:ext>
            </a:extLst>
          </p:cNvPr>
          <p:cNvSpPr>
            <a:spLocks noGrp="1"/>
          </p:cNvSpPr>
          <p:nvPr>
            <p:ph idx="11"/>
          </p:nvPr>
        </p:nvSpPr>
        <p:spPr/>
        <p:txBody>
          <a:bodyPr>
            <a:noAutofit/>
          </a:bodyPr>
          <a:lstStyle/>
          <a:p>
            <a:pPr>
              <a:spcAft>
                <a:spcPts val="600"/>
              </a:spcAft>
            </a:pPr>
            <a:r>
              <a:rPr lang="en-US" dirty="0"/>
              <a:t>Overall collaborative saw significant improvement in measure score</a:t>
            </a:r>
          </a:p>
          <a:p>
            <a:pPr>
              <a:spcAft>
                <a:spcPts val="600"/>
              </a:spcAft>
            </a:pPr>
            <a:r>
              <a:rPr lang="en-US" dirty="0"/>
              <a:t>Five of eight teams saw significant improvement in measure score</a:t>
            </a:r>
          </a:p>
          <a:p>
            <a:pPr>
              <a:spcAft>
                <a:spcPts val="600"/>
              </a:spcAft>
            </a:pPr>
            <a:r>
              <a:rPr lang="en-US" dirty="0"/>
              <a:t>All teams indicated that working in the collaborative increased their understanding of the hospital-to-home discharge process</a:t>
            </a:r>
          </a:p>
          <a:p>
            <a:pPr>
              <a:spcAft>
                <a:spcPts val="600"/>
              </a:spcAft>
            </a:pPr>
            <a:r>
              <a:rPr lang="en-US" dirty="0"/>
              <a:t>Most teams created valuable resources at their hospitals that can be used by others</a:t>
            </a:r>
            <a:endParaRPr lang="en-US" sz="1800" dirty="0"/>
          </a:p>
          <a:p>
            <a:pPr>
              <a:spcAft>
                <a:spcPts val="600"/>
              </a:spcAft>
            </a:pPr>
            <a:endParaRPr lang="en-US" sz="1800" dirty="0"/>
          </a:p>
        </p:txBody>
      </p:sp>
      <p:pic>
        <p:nvPicPr>
          <p:cNvPr id="9" name="Content Placeholder 8" descr="A screenshot of a social media post&#10;&#10;Description automatically generated">
            <a:extLst>
              <a:ext uri="{FF2B5EF4-FFF2-40B4-BE49-F238E27FC236}">
                <a16:creationId xmlns:a16="http://schemas.microsoft.com/office/drawing/2014/main" id="{D621A01C-53C1-4111-864F-7F3836CDCA89}"/>
              </a:ext>
            </a:extLst>
          </p:cNvPr>
          <p:cNvPicPr>
            <a:picLocks noGrp="1" noChangeAspect="1"/>
          </p:cNvPicPr>
          <p:nvPr>
            <p:ph idx="12"/>
          </p:nvPr>
        </p:nvPicPr>
        <p:blipFill>
          <a:blip r:embed="rId2" cstate="print">
            <a:extLst>
              <a:ext uri="{28A0092B-C50C-407E-A947-70E740481C1C}">
                <a14:useLocalDpi xmlns:a14="http://schemas.microsoft.com/office/drawing/2010/main" val="0"/>
              </a:ext>
            </a:extLst>
          </a:blip>
          <a:stretch>
            <a:fillRect/>
          </a:stretch>
        </p:blipFill>
        <p:spPr>
          <a:xfrm>
            <a:off x="4664075" y="1123950"/>
            <a:ext cx="4205288" cy="3157909"/>
          </a:xfrm>
        </p:spPr>
      </p:pic>
    </p:spTree>
    <p:extLst>
      <p:ext uri="{BB962C8B-B14F-4D97-AF65-F5344CB8AC3E}">
        <p14:creationId xmlns:p14="http://schemas.microsoft.com/office/powerpoint/2010/main" val="51009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54F6C519-7E09-4FA4-8ED6-9490C3F9EE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60" y="1047750"/>
            <a:ext cx="2153407" cy="2786762"/>
          </a:xfrm>
          <a:prstGeom prst="rect">
            <a:avLst/>
          </a:prstGeom>
          <a:ln w="6350">
            <a:solidFill>
              <a:schemeClr val="tx2"/>
            </a:solidFill>
          </a:ln>
        </p:spPr>
      </p:pic>
      <p:sp>
        <p:nvSpPr>
          <p:cNvPr id="2" name="Title 1">
            <a:extLst>
              <a:ext uri="{FF2B5EF4-FFF2-40B4-BE49-F238E27FC236}">
                <a16:creationId xmlns:a16="http://schemas.microsoft.com/office/drawing/2014/main" id="{10AA233E-89A7-4524-AED6-03D759E46897}"/>
              </a:ext>
            </a:extLst>
          </p:cNvPr>
          <p:cNvSpPr>
            <a:spLocks noGrp="1"/>
          </p:cNvSpPr>
          <p:nvPr>
            <p:ph type="title"/>
          </p:nvPr>
        </p:nvSpPr>
        <p:spPr/>
        <p:txBody>
          <a:bodyPr>
            <a:noAutofit/>
          </a:bodyPr>
          <a:lstStyle/>
          <a:p>
            <a:r>
              <a:rPr lang="en-US" dirty="0">
                <a:latin typeface="+mn-lt"/>
              </a:rPr>
              <a:t>Tools Developed for Change Package</a:t>
            </a:r>
          </a:p>
        </p:txBody>
      </p:sp>
      <p:sp>
        <p:nvSpPr>
          <p:cNvPr id="4" name="Content Placeholder 3">
            <a:extLst>
              <a:ext uri="{FF2B5EF4-FFF2-40B4-BE49-F238E27FC236}">
                <a16:creationId xmlns:a16="http://schemas.microsoft.com/office/drawing/2014/main" id="{E2DB65C3-B151-48EA-B4FD-C84D421C4B50}"/>
              </a:ext>
            </a:extLst>
          </p:cNvPr>
          <p:cNvSpPr>
            <a:spLocks noGrp="1"/>
          </p:cNvSpPr>
          <p:nvPr>
            <p:ph idx="11"/>
          </p:nvPr>
        </p:nvSpPr>
        <p:spPr/>
        <p:txBody>
          <a:bodyPr/>
          <a:lstStyle/>
          <a:p>
            <a:pPr>
              <a:spcAft>
                <a:spcPts val="600"/>
              </a:spcAft>
            </a:pPr>
            <a:r>
              <a:rPr lang="en-US" dirty="0"/>
              <a:t>Discharge instruction templates</a:t>
            </a:r>
          </a:p>
          <a:p>
            <a:pPr>
              <a:spcAft>
                <a:spcPts val="600"/>
              </a:spcAft>
            </a:pPr>
            <a:r>
              <a:rPr lang="en-US" dirty="0"/>
              <a:t>Dot phrase examples</a:t>
            </a:r>
          </a:p>
          <a:p>
            <a:pPr>
              <a:spcAft>
                <a:spcPts val="600"/>
              </a:spcAft>
            </a:pPr>
            <a:r>
              <a:rPr lang="en-US" dirty="0"/>
              <a:t>Chart auditing reports</a:t>
            </a:r>
          </a:p>
          <a:p>
            <a:pPr>
              <a:spcAft>
                <a:spcPts val="600"/>
              </a:spcAft>
            </a:pPr>
            <a:r>
              <a:rPr lang="en-US" dirty="0"/>
              <a:t>Clinician training materials</a:t>
            </a:r>
          </a:p>
          <a:p>
            <a:pPr>
              <a:spcAft>
                <a:spcPts val="600"/>
              </a:spcAft>
            </a:pPr>
            <a:r>
              <a:rPr lang="en-US" dirty="0"/>
              <a:t>Materials to accompany discharge instructions</a:t>
            </a:r>
          </a:p>
          <a:p>
            <a:pPr>
              <a:spcAft>
                <a:spcPts val="600"/>
              </a:spcAft>
            </a:pPr>
            <a:r>
              <a:rPr lang="en-US" dirty="0"/>
              <a:t>Lessons learned, biggest barriers</a:t>
            </a:r>
          </a:p>
        </p:txBody>
      </p:sp>
      <p:pic>
        <p:nvPicPr>
          <p:cNvPr id="10" name="Picture 9" descr="A screenshot of a social media post&#10;&#10;Description automatically generated">
            <a:extLst>
              <a:ext uri="{FF2B5EF4-FFF2-40B4-BE49-F238E27FC236}">
                <a16:creationId xmlns:a16="http://schemas.microsoft.com/office/drawing/2014/main" id="{A913CC37-49B9-4E1A-8EBB-AA072BBB34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1"/>
          <a:stretch/>
        </p:blipFill>
        <p:spPr>
          <a:xfrm>
            <a:off x="4800600" y="2146946"/>
            <a:ext cx="2295144" cy="1786038"/>
          </a:xfrm>
          <a:prstGeom prst="rect">
            <a:avLst/>
          </a:prstGeom>
          <a:ln w="6350">
            <a:solidFill>
              <a:schemeClr val="tx2"/>
            </a:solidFill>
          </a:ln>
        </p:spPr>
      </p:pic>
      <p:pic>
        <p:nvPicPr>
          <p:cNvPr id="11" name="Picture 10" descr="A screenshot of a cell phone&#10;&#10;Description automatically generated">
            <a:extLst>
              <a:ext uri="{FF2B5EF4-FFF2-40B4-BE49-F238E27FC236}">
                <a16:creationId xmlns:a16="http://schemas.microsoft.com/office/drawing/2014/main" id="{7A860767-ADD5-4962-998C-0DC1DC7FE7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53" t="8257" r="8889" b="57407"/>
          <a:stretch/>
        </p:blipFill>
        <p:spPr>
          <a:xfrm>
            <a:off x="4198567" y="3242608"/>
            <a:ext cx="2956558" cy="1624481"/>
          </a:xfrm>
          <a:prstGeom prst="rect">
            <a:avLst/>
          </a:prstGeom>
          <a:ln w="6350">
            <a:solidFill>
              <a:schemeClr val="tx2"/>
            </a:solidFill>
          </a:ln>
        </p:spPr>
      </p:pic>
      <p:pic>
        <p:nvPicPr>
          <p:cNvPr id="5" name="Picture 4" descr="A group of people sitting at a table using a computer&#10;&#10;Description automatically generated">
            <a:extLst>
              <a:ext uri="{FF2B5EF4-FFF2-40B4-BE49-F238E27FC236}">
                <a16:creationId xmlns:a16="http://schemas.microsoft.com/office/drawing/2014/main" id="{B283E7F6-4639-4F79-AE2E-EC81F7B4A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1654" y="1210516"/>
            <a:ext cx="2292061" cy="2966196"/>
          </a:xfrm>
          <a:prstGeom prst="rect">
            <a:avLst/>
          </a:prstGeom>
          <a:ln w="6350">
            <a:solidFill>
              <a:schemeClr val="tx2"/>
            </a:solidFill>
          </a:ln>
        </p:spPr>
      </p:pic>
    </p:spTree>
    <p:extLst>
      <p:ext uri="{BB962C8B-B14F-4D97-AF65-F5344CB8AC3E}">
        <p14:creationId xmlns:p14="http://schemas.microsoft.com/office/powerpoint/2010/main" val="356574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people looking at the camera&#10;&#10;Description automatically generated">
            <a:extLst>
              <a:ext uri="{FF2B5EF4-FFF2-40B4-BE49-F238E27FC236}">
                <a16:creationId xmlns:a16="http://schemas.microsoft.com/office/drawing/2014/main" id="{E8763682-0B02-489E-81D6-FD60D91E4E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10"/>
          <a:stretch/>
        </p:blipFill>
        <p:spPr>
          <a:xfrm>
            <a:off x="0" y="895350"/>
            <a:ext cx="4849195" cy="3589710"/>
          </a:xfrm>
          <a:prstGeom prst="rect">
            <a:avLst/>
          </a:prstGeom>
        </p:spPr>
      </p:pic>
      <p:sp>
        <p:nvSpPr>
          <p:cNvPr id="2" name="Title 1">
            <a:extLst>
              <a:ext uri="{FF2B5EF4-FFF2-40B4-BE49-F238E27FC236}">
                <a16:creationId xmlns:a16="http://schemas.microsoft.com/office/drawing/2014/main" id="{A1CB29F6-2E58-4717-BCE2-4D9543EBC5DD}"/>
              </a:ext>
            </a:extLst>
          </p:cNvPr>
          <p:cNvSpPr>
            <a:spLocks noGrp="1"/>
          </p:cNvSpPr>
          <p:nvPr>
            <p:ph type="title"/>
          </p:nvPr>
        </p:nvSpPr>
        <p:spPr/>
        <p:txBody>
          <a:bodyPr>
            <a:noAutofit/>
          </a:bodyPr>
          <a:lstStyle/>
          <a:p>
            <a:r>
              <a:rPr lang="en-US" sz="2400" dirty="0">
                <a:latin typeface="+mn-lt"/>
              </a:rPr>
              <a:t>Who is the intended audience for this Change Package? </a:t>
            </a:r>
          </a:p>
        </p:txBody>
      </p:sp>
      <p:sp>
        <p:nvSpPr>
          <p:cNvPr id="3" name="Content Placeholder 2">
            <a:extLst>
              <a:ext uri="{FF2B5EF4-FFF2-40B4-BE49-F238E27FC236}">
                <a16:creationId xmlns:a16="http://schemas.microsoft.com/office/drawing/2014/main" id="{EA3E70F9-5B17-4C61-B229-8E90F84018DC}"/>
              </a:ext>
            </a:extLst>
          </p:cNvPr>
          <p:cNvSpPr>
            <a:spLocks noGrp="1"/>
          </p:cNvSpPr>
          <p:nvPr>
            <p:ph idx="1"/>
          </p:nvPr>
        </p:nvSpPr>
        <p:spPr>
          <a:xfrm>
            <a:off x="3810000" y="1047750"/>
            <a:ext cx="5059680" cy="2971800"/>
          </a:xfrm>
          <a:solidFill>
            <a:srgbClr val="FFFFFF">
              <a:alpha val="85098"/>
            </a:srgbClr>
          </a:solidFill>
        </p:spPr>
        <p:txBody>
          <a:bodyPr lIns="182880" tIns="182880" rIns="182880" bIns="182880" anchor="ctr" anchorCtr="0">
            <a:noAutofit/>
          </a:bodyPr>
          <a:lstStyle/>
          <a:p>
            <a:pPr marL="0" indent="0">
              <a:spcAft>
                <a:spcPts val="600"/>
              </a:spcAft>
              <a:buNone/>
            </a:pPr>
            <a:r>
              <a:rPr lang="en-US" sz="1800" dirty="0"/>
              <a:t>Any hospitals that care for children</a:t>
            </a:r>
          </a:p>
          <a:p>
            <a:pPr>
              <a:spcAft>
                <a:spcPts val="0"/>
              </a:spcAft>
            </a:pPr>
            <a:r>
              <a:rPr lang="en-US" sz="1600" dirty="0"/>
              <a:t>Freestanding children’s hospitals</a:t>
            </a:r>
          </a:p>
          <a:p>
            <a:pPr>
              <a:spcAft>
                <a:spcPts val="0"/>
              </a:spcAft>
            </a:pPr>
            <a:r>
              <a:rPr lang="en-US" sz="1600" dirty="0"/>
              <a:t>Children's Hospitals within General Hospitals also providing care to adults</a:t>
            </a:r>
          </a:p>
          <a:p>
            <a:pPr>
              <a:spcAft>
                <a:spcPts val="600"/>
              </a:spcAft>
            </a:pPr>
            <a:r>
              <a:rPr lang="en-US" sz="1600" dirty="0"/>
              <a:t>Community hospitals</a:t>
            </a:r>
          </a:p>
          <a:p>
            <a:pPr marL="0" indent="0">
              <a:spcAft>
                <a:spcPts val="0"/>
              </a:spcAft>
              <a:buNone/>
            </a:pPr>
            <a:r>
              <a:rPr lang="en-US" sz="1800" dirty="0"/>
              <a:t>Hospitals seeking to improve their performance on hospital-to-home transition quality by improving the content of the written family/caregiver discharge instructions they provide </a:t>
            </a:r>
          </a:p>
        </p:txBody>
      </p:sp>
    </p:spTree>
    <p:extLst>
      <p:ext uri="{BB962C8B-B14F-4D97-AF65-F5344CB8AC3E}">
        <p14:creationId xmlns:p14="http://schemas.microsoft.com/office/powerpoint/2010/main" val="370161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31AC-2138-460E-8BAA-FF16336E3C9E}"/>
              </a:ext>
            </a:extLst>
          </p:cNvPr>
          <p:cNvSpPr>
            <a:spLocks noGrp="1"/>
          </p:cNvSpPr>
          <p:nvPr>
            <p:ph type="title"/>
          </p:nvPr>
        </p:nvSpPr>
        <p:spPr/>
        <p:txBody>
          <a:bodyPr/>
          <a:lstStyle/>
          <a:p>
            <a:r>
              <a:rPr lang="en-US" dirty="0"/>
              <a:t>How should the Change Package be used? </a:t>
            </a:r>
            <a:br>
              <a:rPr lang="en-US" dirty="0"/>
            </a:br>
            <a:endParaRPr lang="en-US" dirty="0"/>
          </a:p>
        </p:txBody>
      </p:sp>
      <p:sp>
        <p:nvSpPr>
          <p:cNvPr id="3" name="Content Placeholder 2">
            <a:extLst>
              <a:ext uri="{FF2B5EF4-FFF2-40B4-BE49-F238E27FC236}">
                <a16:creationId xmlns:a16="http://schemas.microsoft.com/office/drawing/2014/main" id="{7A150ACB-F6C1-4D62-A968-3F47EC285C7C}"/>
              </a:ext>
            </a:extLst>
          </p:cNvPr>
          <p:cNvSpPr>
            <a:spLocks noGrp="1"/>
          </p:cNvSpPr>
          <p:nvPr>
            <p:ph idx="11"/>
          </p:nvPr>
        </p:nvSpPr>
        <p:spPr>
          <a:xfrm>
            <a:off x="274320" y="1047750"/>
            <a:ext cx="5135880" cy="3657600"/>
          </a:xfrm>
        </p:spPr>
        <p:txBody>
          <a:bodyPr/>
          <a:lstStyle/>
          <a:p>
            <a:pPr marL="0" indent="0">
              <a:spcAft>
                <a:spcPts val="1200"/>
              </a:spcAft>
              <a:buNone/>
            </a:pPr>
            <a:r>
              <a:rPr lang="en-US" dirty="0"/>
              <a:t>The change package offers a starting point to jumpstart improvement efforts at hospitals with varying levels of quality improvement experience and expertise</a:t>
            </a:r>
          </a:p>
          <a:p>
            <a:pPr marL="0" indent="0">
              <a:spcAft>
                <a:spcPts val="1200"/>
              </a:spcAft>
              <a:buNone/>
            </a:pPr>
            <a:r>
              <a:rPr lang="en-US" dirty="0"/>
              <a:t>Hospital teams are urged to select a broad array of strategies and change strategies from within the change package, but are not expected to implement every recommendation </a:t>
            </a:r>
          </a:p>
          <a:p>
            <a:pPr marL="0" indent="0" algn="ctr">
              <a:spcBef>
                <a:spcPts val="1200"/>
              </a:spcBef>
              <a:spcAft>
                <a:spcPts val="1200"/>
              </a:spcAft>
              <a:buNone/>
            </a:pPr>
            <a:r>
              <a:rPr lang="en-US" b="1" dirty="0">
                <a:solidFill>
                  <a:schemeClr val="accent1"/>
                </a:solidFill>
              </a:rPr>
              <a:t>Choose what works for you! </a:t>
            </a:r>
          </a:p>
          <a:p>
            <a:pPr>
              <a:spcAft>
                <a:spcPts val="1200"/>
              </a:spcAft>
            </a:pPr>
            <a:endParaRPr lang="en-US" dirty="0"/>
          </a:p>
        </p:txBody>
      </p:sp>
      <p:pic>
        <p:nvPicPr>
          <p:cNvPr id="6" name="Content Placeholder 5" descr="A close up of a person using a cell phone&#10;&#10;Description automatically generated">
            <a:extLst>
              <a:ext uri="{FF2B5EF4-FFF2-40B4-BE49-F238E27FC236}">
                <a16:creationId xmlns:a16="http://schemas.microsoft.com/office/drawing/2014/main" id="{2766E9E9-4DC0-4127-B723-3C7425FAD51A}"/>
              </a:ext>
            </a:extLst>
          </p:cNvPr>
          <p:cNvPicPr>
            <a:picLocks noGrp="1" noChangeAspect="1"/>
          </p:cNvPicPr>
          <p:nvPr>
            <p:ph idx="12"/>
          </p:nvPr>
        </p:nvPicPr>
        <p:blipFill rotWithShape="1">
          <a:blip r:embed="rId2" cstate="print">
            <a:extLst>
              <a:ext uri="{28A0092B-C50C-407E-A947-70E740481C1C}">
                <a14:useLocalDpi xmlns:a14="http://schemas.microsoft.com/office/drawing/2010/main" val="0"/>
              </a:ext>
            </a:extLst>
          </a:blip>
          <a:srcRect l="26802"/>
          <a:stretch/>
        </p:blipFill>
        <p:spPr>
          <a:xfrm>
            <a:off x="5781992" y="1169474"/>
            <a:ext cx="3078163" cy="2804551"/>
          </a:xfrm>
        </p:spPr>
      </p:pic>
    </p:spTree>
    <p:extLst>
      <p:ext uri="{BB962C8B-B14F-4D97-AF65-F5344CB8AC3E}">
        <p14:creationId xmlns:p14="http://schemas.microsoft.com/office/powerpoint/2010/main" val="251227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726B-FD5D-434E-9827-A999643E7D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58C1A2-7D6F-4236-BDF1-6A452A789E64}"/>
              </a:ext>
            </a:extLst>
          </p:cNvPr>
          <p:cNvSpPr>
            <a:spLocks noGrp="1"/>
          </p:cNvSpPr>
          <p:nvPr>
            <p:ph idx="1"/>
          </p:nvPr>
        </p:nvSpPr>
        <p:spPr>
          <a:xfrm>
            <a:off x="594360" y="1276350"/>
            <a:ext cx="7955280" cy="3429000"/>
          </a:xfrm>
        </p:spPr>
        <p:txBody>
          <a:bodyPr/>
          <a:lstStyle/>
          <a:p>
            <a:pPr algn="ctr"/>
            <a:r>
              <a:rPr lang="en-US" sz="1800" dirty="0"/>
              <a:t>This project was funded under grant number RFA-HA-16-002 from the Agency for Healthcare Research and Quality (AHRQ), U.S. Department of Health and Human Services (HHS). The authors are solely responsible for this document’s contents, findings, and conclusions, which do not necessarily represent the views of AHRQ. None of the authors has any affiliation or financial involvement that conflicts with the material presented in this report.</a:t>
            </a:r>
          </a:p>
          <a:p>
            <a:endParaRPr lang="en-US" dirty="0"/>
          </a:p>
        </p:txBody>
      </p:sp>
      <p:sp>
        <p:nvSpPr>
          <p:cNvPr id="4" name="Slide Number Placeholder 3">
            <a:extLst>
              <a:ext uri="{FF2B5EF4-FFF2-40B4-BE49-F238E27FC236}">
                <a16:creationId xmlns:a16="http://schemas.microsoft.com/office/drawing/2014/main" id="{C11E6D9A-3A40-46A9-B50C-D89246F56759}"/>
              </a:ext>
            </a:extLst>
          </p:cNvPr>
          <p:cNvSpPr>
            <a:spLocks noGrp="1"/>
          </p:cNvSpPr>
          <p:nvPr>
            <p:ph type="sldNum" sz="quarter" idx="4"/>
          </p:nvPr>
        </p:nvSpPr>
        <p:spPr/>
        <p:txBody>
          <a:bodyPr/>
          <a:lstStyle/>
          <a:p>
            <a:fld id="{5315D994-0852-4F75-99F1-5016CE36A879}" type="slidenum">
              <a:rPr lang="en-US" smtClean="0"/>
              <a:pPr/>
              <a:t>9</a:t>
            </a:fld>
            <a:endParaRPr lang="en-US"/>
          </a:p>
        </p:txBody>
      </p:sp>
    </p:spTree>
    <p:extLst>
      <p:ext uri="{BB962C8B-B14F-4D97-AF65-F5344CB8AC3E}">
        <p14:creationId xmlns:p14="http://schemas.microsoft.com/office/powerpoint/2010/main" val="4162231396"/>
      </p:ext>
    </p:extLst>
  </p:cSld>
  <p:clrMapOvr>
    <a:masterClrMapping/>
  </p:clrMapOvr>
</p:sld>
</file>

<file path=ppt/theme/theme1.xml><?xml version="1.0" encoding="utf-8"?>
<a:theme xmlns:a="http://schemas.openxmlformats.org/drawingml/2006/main" name="CHA HD Presentation 16x9 - Whit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HCA Powerpoint Template - Energy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CA Powerpoint Template - Energy with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CA Powerpoint Template - Energy with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CA Powerpoint Template - Energy with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CA Powerpoint Template - Energy with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CA Powerpoint Template - Energy with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CA Powerpoint Template - Energy with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CA Powerpoint Template - Energy with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CA Powerpoint Template - Energy with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CA Powerpoint Template - Energy with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CA Powerpoint Template - Energy with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CA Powerpoint Template - Energy with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CA Powerpoint Template - Energy with picture 13">
        <a:dk1>
          <a:srgbClr val="000000"/>
        </a:dk1>
        <a:lt1>
          <a:srgbClr val="FFFFFF"/>
        </a:lt1>
        <a:dk2>
          <a:srgbClr val="000000"/>
        </a:dk2>
        <a:lt2>
          <a:srgbClr val="808080"/>
        </a:lt2>
        <a:accent1>
          <a:srgbClr val="B91C63"/>
        </a:accent1>
        <a:accent2>
          <a:srgbClr val="28378F"/>
        </a:accent2>
        <a:accent3>
          <a:srgbClr val="FFFFFF"/>
        </a:accent3>
        <a:accent4>
          <a:srgbClr val="000000"/>
        </a:accent4>
        <a:accent5>
          <a:srgbClr val="D9ABB7"/>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
      <a:clrScheme name="CHCA Powerpoint Template - Energy with picture 14">
        <a:dk1>
          <a:srgbClr val="000000"/>
        </a:dk1>
        <a:lt1>
          <a:srgbClr val="FFFFFF"/>
        </a:lt1>
        <a:dk2>
          <a:srgbClr val="000000"/>
        </a:dk2>
        <a:lt2>
          <a:srgbClr val="808080"/>
        </a:lt2>
        <a:accent1>
          <a:srgbClr val="6DC6F7"/>
        </a:accent1>
        <a:accent2>
          <a:srgbClr val="28378F"/>
        </a:accent2>
        <a:accent3>
          <a:srgbClr val="FFFFFF"/>
        </a:accent3>
        <a:accent4>
          <a:srgbClr val="000000"/>
        </a:accent4>
        <a:accent5>
          <a:srgbClr val="BADFFA"/>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A-HD-presentation-16-9_white.pptx" id="{32208201-835E-41F5-A8DF-6A9ED6141EB5}" vid="{60927DC4-47D7-4ABD-972B-90FC48117FA6}"/>
    </a:ext>
  </a:extLst>
</a:theme>
</file>

<file path=ppt/theme/theme2.xml><?xml version="1.0" encoding="utf-8"?>
<a:theme xmlns:a="http://schemas.openxmlformats.org/drawingml/2006/main" name="Office Them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CHA-HD-presentation-16-9_white</Template>
  <TotalTime>298</TotalTime>
  <Words>578</Words>
  <Application>Microsoft Office PowerPoint</Application>
  <PresentationFormat>On-screen Show (16:9)</PresentationFormat>
  <Paragraphs>53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Courier New</vt:lpstr>
      <vt:lpstr>Wingdings</vt:lpstr>
      <vt:lpstr>CHA HD Presentation 16x9 - White</vt:lpstr>
      <vt:lpstr>Promoting Safe  Hospital-to-Home Transitions</vt:lpstr>
      <vt:lpstr>Why are Transitions of Care Important? </vt:lpstr>
      <vt:lpstr>Collaborative to improve hospital-to-home discharge instructions quality</vt:lpstr>
      <vt:lpstr>PowerPoint Presentation</vt:lpstr>
      <vt:lpstr>Change Package Based on Collaborative Results</vt:lpstr>
      <vt:lpstr>Tools Developed for Change Package</vt:lpstr>
      <vt:lpstr>Who is the intended audience for this Change Package? </vt:lpstr>
      <vt:lpstr>How should the Change Package be used?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Critical Process for Addressing Dangerous Self-Harm and Suicidality</dc:title>
  <dc:creator>Sara Davis</dc:creator>
  <cp:lastModifiedBy>Deanna Yesko</cp:lastModifiedBy>
  <cp:revision>26</cp:revision>
  <dcterms:created xsi:type="dcterms:W3CDTF">2019-10-15T15:01:55Z</dcterms:created>
  <dcterms:modified xsi:type="dcterms:W3CDTF">2020-02-04T18:10:06Z</dcterms:modified>
</cp:coreProperties>
</file>